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Quicksand"/>
      <p:regular r:id="rId36"/>
      <p:bold r:id="rId37"/>
    </p:embeddedFont>
    <p:embeddedFont>
      <p:font typeface="Quicksand Light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Quicksand-bold.fntdata"/><Relationship Id="rId14" Type="http://schemas.openxmlformats.org/officeDocument/2006/relationships/slide" Target="slides/slide9.xml"/><Relationship Id="rId36" Type="http://schemas.openxmlformats.org/officeDocument/2006/relationships/font" Target="fonts/Quicksand-regular.fntdata"/><Relationship Id="rId17" Type="http://schemas.openxmlformats.org/officeDocument/2006/relationships/slide" Target="slides/slide12.xml"/><Relationship Id="rId39" Type="http://schemas.openxmlformats.org/officeDocument/2006/relationships/font" Target="fonts/QuicksandLight-bold.fntdata"/><Relationship Id="rId16" Type="http://schemas.openxmlformats.org/officeDocument/2006/relationships/slide" Target="slides/slide11.xml"/><Relationship Id="rId38" Type="http://schemas.openxmlformats.org/officeDocument/2006/relationships/font" Target="fonts/Quicksand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+Background image">
  <p:cSld name="Title Only+Background image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Light"/>
              <a:buNone/>
              <a:defRPr b="0" i="0" sz="3200" u="none" cap="none" strike="noStrike">
                <a:solidFill>
                  <a:srgbClr val="FF500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crumalliance.org/community/articles/2013/january/self-organizing-teams-what-and-ho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melconway.com/law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wso2/reference-methodology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Organisation, Governance and Methodology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6300" y="0"/>
            <a:ext cx="48409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0" l="54158" r="0" t="0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6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4" name="Google Shape;154;p26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6" name="Google Shape;156;p26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6280032" y="3812580"/>
            <a:ext cx="229200" cy="1253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6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26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1		Step 1		Step 1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2		Step 2		Step 2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…		…		…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n		Step p		Step q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sng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SGMM</a:t>
            </a:r>
            <a:endParaRPr b="0" i="0" sz="1000" u="sng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Planning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Assessment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Capabilities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Heat Map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Transition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Assets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Techniques, Checklist, Guidance, Examples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 Process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Models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7" name="Google Shape;167;p26"/>
          <p:cNvSpPr txBox="1"/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-US"/>
              <a:t>  Complex processes interrupt flow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 best architectures, requirements, and designs emerge from self-organizing teams.</a:t>
            </a:r>
            <a:endParaRPr b="1"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Agile processes promote sustainable development. The sponsors, developers, and users should be able to maintain a constant pace indefinitely.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Deliver working software frequently with a preference to the shorter timescale.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anchorCtr="0" anchor="b" bIns="182875" lIns="5486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FFFFFF"/>
                </a:solidFill>
              </a:rPr>
              <a:t>The Agile Manifesto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</a:pPr>
            <a:r>
              <a:rPr lang="en-US" sz="2800">
                <a:solidFill>
                  <a:srgbClr val="333333"/>
                </a:solidFill>
              </a:rPr>
              <a:t>A team which:</a:t>
            </a:r>
            <a:endParaRPr sz="2800">
              <a:solidFill>
                <a:srgbClr val="333333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Manages its own work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Pulls work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Doesn’t require “command and control”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Communicates effectively with each other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Is not afraid to ask questions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Continuously evolves skills and capabilities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50">
              <a:solidFill>
                <a:srgbClr val="333333"/>
              </a:solidFill>
            </a:endParaRPr>
          </a:p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/>
              <a:t>What is a “self-organizing” team?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b="0" i="0" lang="en-US" sz="1100" u="none" cap="none" strike="noStrik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Self Organizing Teams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6714" y="4259982"/>
            <a:ext cx="2542323" cy="196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Conway’s Law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 organization that designs a system will inevitably produce a design whose structure is a copy of the organization’s communication structure. 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Melvin Conway,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</a:t>
            </a:r>
            <a:r>
              <a:rPr i="1" lang="en-US"/>
              <a:t>How Do Committees Invent?</a:t>
            </a:r>
            <a:r>
              <a:rPr lang="en-US"/>
              <a:t>, 			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Datamation Apr 1968,</a:t>
            </a:r>
            <a:br>
              <a:rPr lang="en-US"/>
            </a:br>
            <a:r>
              <a:rPr lang="en-US"/>
              <a:t>		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http://www.melconway.com/law/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Popularized and named by Fred Brooks in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Mythical Man-Month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Eric Raymond: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“If you have four groups working on a compiler, you’ll get a 4-pass compiler.” 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Reference Methodology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https://github.com/wso2/reference-methodology</a:t>
            </a:r>
            <a:r>
              <a:rPr lang="en-US" sz="1800"/>
              <a:t> </a:t>
            </a:r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Software Development Lifecycle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Design Governance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Runtime Governance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475608" y="29304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Software Development Lifecycle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3359" y="1324303"/>
            <a:ext cx="4830945" cy="4660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457200" y="49954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Not that </a:t>
            </a:r>
            <a:br>
              <a:rPr lang="en-US"/>
            </a:br>
            <a:r>
              <a:rPr lang="en-US"/>
              <a:t>simple!</a:t>
            </a:r>
            <a:br>
              <a:rPr lang="en-US"/>
            </a:b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6636" y="251367"/>
            <a:ext cx="3070398" cy="549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High level governance</a:t>
            </a:r>
            <a:endParaRPr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Visions, objectives, business case, funding model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Why are we doing this? How will we pay for it?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Reference architecture</a:t>
            </a:r>
            <a:br>
              <a:rPr i="1" lang="en-US"/>
            </a:br>
            <a:r>
              <a:rPr lang="en-US"/>
              <a:t>Fundamental decisions: preferred technology, message exchange patterns, metamodel, etc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Rules and responsibilities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who drives and cares about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Policies, standards, formats, processes, lifecycles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decide and document, in standard notations 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Technical Governance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Documentation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important for transparency; promotes non-technical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Service management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repositories and registries for services and contracts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Monitoring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conformance to policies, meeting SLAs, preparing for withdrawal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Change and configuration management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Code lifecycle, DevOps, SOA, the intersection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759"/>
              <a:t>Establishing a services approach</a:t>
            </a:r>
            <a:endParaRPr sz="3759"/>
          </a:p>
        </p:txBody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Developer-driven, grass-roots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leads to technological experience; likely to be uncoordinated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Business-driven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proof of concept helps adoption; limited benefit from early projects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IT-driven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effective for infrastructure; focus on technical aspects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Management-driven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top-down coordinated, driven by business priorities; expensive, disruptive, risky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“Shift to the Left”</a:t>
            </a:r>
            <a:endParaRPr/>
          </a:p>
        </p:txBody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Start each project with: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 / SCM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Build / Test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Cloud Orchestration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Observability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Then start writing code…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Before SOA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31" y="1417638"/>
            <a:ext cx="6917691" cy="441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With SOA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88" y="1254136"/>
            <a:ext cx="9144000" cy="482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SOA has an impact on organization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Refactoring of fiefdoms: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backend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cross-domain departments </a:t>
            </a:r>
            <a:r>
              <a:rPr b="1" lang="en-US" sz="2800"/>
              <a:t>– </a:t>
            </a:r>
            <a:r>
              <a:rPr lang="en-US" sz="2800"/>
              <a:t>frontend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“solutions managers”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Requires collaboration and trust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May change the funding model</a:t>
            </a:r>
            <a:endParaRPr sz="2800"/>
          </a:p>
          <a:p>
            <a:pPr indent="-2603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That will pull in resistance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119" name="Google Shape;11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Developer Flow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15439" r="14881" t="0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The wrong organization interrupts flow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